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6" r:id="rId3"/>
  </p:sldMasterIdLst>
  <p:notesMasterIdLst>
    <p:notesMasterId r:id="rId36"/>
  </p:notesMasterIdLst>
  <p:sldIdLst>
    <p:sldId id="647" r:id="rId4"/>
    <p:sldId id="546" r:id="rId5"/>
    <p:sldId id="657" r:id="rId6"/>
    <p:sldId id="536" r:id="rId7"/>
    <p:sldId id="538" r:id="rId8"/>
    <p:sldId id="661" r:id="rId9"/>
    <p:sldId id="539" r:id="rId10"/>
    <p:sldId id="540" r:id="rId11"/>
    <p:sldId id="541" r:id="rId12"/>
    <p:sldId id="544" r:id="rId13"/>
    <p:sldId id="649" r:id="rId14"/>
    <p:sldId id="666" r:id="rId15"/>
    <p:sldId id="517" r:id="rId16"/>
    <p:sldId id="518" r:id="rId17"/>
    <p:sldId id="524" r:id="rId18"/>
    <p:sldId id="552" r:id="rId19"/>
    <p:sldId id="555" r:id="rId20"/>
    <p:sldId id="662" r:id="rId21"/>
    <p:sldId id="553" r:id="rId22"/>
    <p:sldId id="663" r:id="rId23"/>
    <p:sldId id="664" r:id="rId24"/>
    <p:sldId id="554" r:id="rId25"/>
    <p:sldId id="550" r:id="rId26"/>
    <p:sldId id="665" r:id="rId27"/>
    <p:sldId id="543" r:id="rId28"/>
    <p:sldId id="646" r:id="rId29"/>
    <p:sldId id="648" r:id="rId30"/>
    <p:sldId id="448" r:id="rId31"/>
    <p:sldId id="658" r:id="rId32"/>
    <p:sldId id="659" r:id="rId33"/>
    <p:sldId id="485" r:id="rId34"/>
    <p:sldId id="50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2049E26-607E-482A-9E96-FEBBA1738DCA}">
          <p14:sldIdLst>
            <p14:sldId id="647"/>
            <p14:sldId id="546"/>
          </p14:sldIdLst>
        </p14:section>
        <p14:section name="Introduction to control functions" id="{DD2663EB-AB8B-497E-BF27-1C2EAD8E612F}">
          <p14:sldIdLst>
            <p14:sldId id="657"/>
            <p14:sldId id="536"/>
            <p14:sldId id="538"/>
            <p14:sldId id="661"/>
            <p14:sldId id="539"/>
            <p14:sldId id="540"/>
            <p14:sldId id="541"/>
            <p14:sldId id="544"/>
            <p14:sldId id="649"/>
            <p14:sldId id="666"/>
            <p14:sldId id="517"/>
            <p14:sldId id="518"/>
            <p14:sldId id="524"/>
            <p14:sldId id="552"/>
            <p14:sldId id="555"/>
            <p14:sldId id="662"/>
            <p14:sldId id="553"/>
            <p14:sldId id="663"/>
            <p14:sldId id="664"/>
            <p14:sldId id="554"/>
            <p14:sldId id="550"/>
            <p14:sldId id="665"/>
            <p14:sldId id="543"/>
            <p14:sldId id="646"/>
            <p14:sldId id="648"/>
            <p14:sldId id="448"/>
            <p14:sldId id="658"/>
            <p14:sldId id="659"/>
            <p14:sldId id="485"/>
            <p14:sldId id="509"/>
          </p14:sldIdLst>
        </p14:section>
        <p14:section name="Automated data access" id="{2EC25AEC-3FA9-4E50-ADED-61322A839C8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F4C245"/>
    <a:srgbClr val="275E7D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09" autoAdjust="0"/>
    <p:restoredTop sz="84638" autoAdjust="0"/>
  </p:normalViewPr>
  <p:slideViewPr>
    <p:cSldViewPr snapToGrid="0">
      <p:cViewPr varScale="1">
        <p:scale>
          <a:sx n="80" d="100"/>
          <a:sy n="80" d="100"/>
        </p:scale>
        <p:origin x="53" y="7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énes CSALA" userId="f3f680a857a6f265" providerId="LiveId" clId="{8C61524E-F3E3-4012-9E54-B4E79538F209}"/>
    <pc:docChg chg="delSld modSection">
      <pc:chgData name="Dénes CSALA" userId="f3f680a857a6f265" providerId="LiveId" clId="{8C61524E-F3E3-4012-9E54-B4E79538F209}" dt="2024-10-14T05:49:45.110" v="1" actId="47"/>
      <pc:docMkLst>
        <pc:docMk/>
      </pc:docMkLst>
      <pc:sldChg chg="del">
        <pc:chgData name="Dénes CSALA" userId="f3f680a857a6f265" providerId="LiveId" clId="{8C61524E-F3E3-4012-9E54-B4E79538F209}" dt="2024-10-14T05:49:43.938" v="0" actId="47"/>
        <pc:sldMkLst>
          <pc:docMk/>
          <pc:sldMk cId="3184904678" sldId="379"/>
        </pc:sldMkLst>
      </pc:sldChg>
      <pc:sldChg chg="del">
        <pc:chgData name="Dénes CSALA" userId="f3f680a857a6f265" providerId="LiveId" clId="{8C61524E-F3E3-4012-9E54-B4E79538F209}" dt="2024-10-14T05:49:45.110" v="1" actId="47"/>
        <pc:sldMkLst>
          <pc:docMk/>
          <pc:sldMk cId="1709975095" sldId="660"/>
        </pc:sldMkLst>
      </pc:sldChg>
    </pc:docChg>
  </pc:docChgLst>
  <pc:docChgLst>
    <pc:chgData name="Dénes CSALA" userId="f3f680a857a6f265" providerId="LiveId" clId="{F670C2A5-6A7F-4F87-877F-19C1E272F091}"/>
    <pc:docChg chg="delSld modSld modSection">
      <pc:chgData name="Dénes CSALA" userId="f3f680a857a6f265" providerId="LiveId" clId="{F670C2A5-6A7F-4F87-877F-19C1E272F091}" dt="2024-10-09T08:55:32.348" v="40" actId="47"/>
      <pc:docMkLst>
        <pc:docMk/>
      </pc:docMkLst>
      <pc:sldChg chg="del">
        <pc:chgData name="Dénes CSALA" userId="f3f680a857a6f265" providerId="LiveId" clId="{F670C2A5-6A7F-4F87-877F-19C1E272F091}" dt="2024-10-09T08:55:32.348" v="40" actId="47"/>
        <pc:sldMkLst>
          <pc:docMk/>
          <pc:sldMk cId="4094883228" sldId="492"/>
        </pc:sldMkLst>
      </pc:sldChg>
      <pc:sldChg chg="del">
        <pc:chgData name="Dénes CSALA" userId="f3f680a857a6f265" providerId="LiveId" clId="{F670C2A5-6A7F-4F87-877F-19C1E272F091}" dt="2024-10-09T08:55:32.348" v="40" actId="47"/>
        <pc:sldMkLst>
          <pc:docMk/>
          <pc:sldMk cId="1925727134" sldId="494"/>
        </pc:sldMkLst>
      </pc:sldChg>
      <pc:sldChg chg="modSp mod">
        <pc:chgData name="Dénes CSALA" userId="f3f680a857a6f265" providerId="LiveId" clId="{F670C2A5-6A7F-4F87-877F-19C1E272F091}" dt="2024-10-09T08:54:32.355" v="9" actId="20577"/>
        <pc:sldMkLst>
          <pc:docMk/>
          <pc:sldMk cId="1518353975" sldId="546"/>
        </pc:sldMkLst>
        <pc:spChg chg="mod">
          <ac:chgData name="Dénes CSALA" userId="f3f680a857a6f265" providerId="LiveId" clId="{F670C2A5-6A7F-4F87-877F-19C1E272F091}" dt="2024-10-09T08:54:32.355" v="9" actId="20577"/>
          <ac:spMkLst>
            <pc:docMk/>
            <pc:sldMk cId="1518353975" sldId="546"/>
            <ac:spMk id="2" creationId="{FC4383FA-EEB7-47D9-935D-7234D206AD1E}"/>
          </ac:spMkLst>
        </pc:spChg>
      </pc:sldChg>
      <pc:sldChg chg="modSp mod">
        <pc:chgData name="Dénes CSALA" userId="f3f680a857a6f265" providerId="LiveId" clId="{F670C2A5-6A7F-4F87-877F-19C1E272F091}" dt="2024-10-09T08:55:09.297" v="27" actId="20577"/>
        <pc:sldMkLst>
          <pc:docMk/>
          <pc:sldMk cId="1819253390" sldId="646"/>
        </pc:sldMkLst>
        <pc:spChg chg="mod">
          <ac:chgData name="Dénes CSALA" userId="f3f680a857a6f265" providerId="LiveId" clId="{F670C2A5-6A7F-4F87-877F-19C1E272F091}" dt="2024-10-09T08:55:09.297" v="27" actId="20577"/>
          <ac:spMkLst>
            <pc:docMk/>
            <pc:sldMk cId="1819253390" sldId="646"/>
            <ac:spMk id="2" creationId="{AAC5B381-9B48-0C63-BE4F-EA197D007B0F}"/>
          </ac:spMkLst>
        </pc:spChg>
      </pc:sldChg>
      <pc:sldChg chg="modSp mod">
        <pc:chgData name="Dénes CSALA" userId="f3f680a857a6f265" providerId="LiveId" clId="{F670C2A5-6A7F-4F87-877F-19C1E272F091}" dt="2024-10-09T08:55:16.793" v="39" actId="20577"/>
        <pc:sldMkLst>
          <pc:docMk/>
          <pc:sldMk cId="2176927808" sldId="648"/>
        </pc:sldMkLst>
        <pc:spChg chg="mod">
          <ac:chgData name="Dénes CSALA" userId="f3f680a857a6f265" providerId="LiveId" clId="{F670C2A5-6A7F-4F87-877F-19C1E272F091}" dt="2024-10-09T08:55:16.793" v="39" actId="20577"/>
          <ac:spMkLst>
            <pc:docMk/>
            <pc:sldMk cId="2176927808" sldId="648"/>
            <ac:spMk id="2" creationId="{F12055DF-8503-0FD4-EF97-5E8C9C0FEE4B}"/>
          </ac:spMkLst>
        </pc:spChg>
      </pc:sldChg>
      <pc:sldChg chg="del">
        <pc:chgData name="Dénes CSALA" userId="f3f680a857a6f265" providerId="LiveId" clId="{F670C2A5-6A7F-4F87-877F-19C1E272F091}" dt="2024-10-09T08:55:32.348" v="40" actId="47"/>
        <pc:sldMkLst>
          <pc:docMk/>
          <pc:sldMk cId="1115955842" sldId="652"/>
        </pc:sldMkLst>
      </pc:sldChg>
      <pc:sldChg chg="del">
        <pc:chgData name="Dénes CSALA" userId="f3f680a857a6f265" providerId="LiveId" clId="{F670C2A5-6A7F-4F87-877F-19C1E272F091}" dt="2024-10-09T08:55:32.348" v="40" actId="47"/>
        <pc:sldMkLst>
          <pc:docMk/>
          <pc:sldMk cId="1950304989" sldId="653"/>
        </pc:sldMkLst>
      </pc:sldChg>
      <pc:sldChg chg="del">
        <pc:chgData name="Dénes CSALA" userId="f3f680a857a6f265" providerId="LiveId" clId="{F670C2A5-6A7F-4F87-877F-19C1E272F091}" dt="2024-10-09T08:55:32.348" v="40" actId="47"/>
        <pc:sldMkLst>
          <pc:docMk/>
          <pc:sldMk cId="3964189067" sldId="654"/>
        </pc:sldMkLst>
      </pc:sldChg>
      <pc:sldChg chg="del">
        <pc:chgData name="Dénes CSALA" userId="f3f680a857a6f265" providerId="LiveId" clId="{F670C2A5-6A7F-4F87-877F-19C1E272F091}" dt="2024-10-09T08:55:32.348" v="40" actId="47"/>
        <pc:sldMkLst>
          <pc:docMk/>
          <pc:sldMk cId="3259036813" sldId="655"/>
        </pc:sldMkLst>
      </pc:sldChg>
      <pc:sldChg chg="mod modShow">
        <pc:chgData name="Dénes CSALA" userId="f3f680a857a6f265" providerId="LiveId" clId="{F670C2A5-6A7F-4F87-877F-19C1E272F091}" dt="2024-10-09T08:54:43.884" v="10" actId="729"/>
        <pc:sldMkLst>
          <pc:docMk/>
          <pc:sldMk cId="1709975095" sldId="6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348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22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8FC39-DACA-A775-E5BE-EF176AD8B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79A1D-FA7A-57D0-1B3F-B1038E36B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F130C-879F-F13E-BD38-42C8D4077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BFE51-2613-6667-C875-127CD22AC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6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40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34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95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46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447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33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0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6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8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2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3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56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3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6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0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8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39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201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720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846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3087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8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702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42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4304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939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711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26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14/10/2024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watcho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tlouisfed.org/fred/series/observations?series_id=PCEPI&amp;api_key=22ee7a76e736e32f54f5df0a7171538d&amp;file_type=js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economicsobservatory.com/%7bCOUNTRY%7d/%7bSERIES%7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8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Worked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500782" cy="48299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chart pulls data from the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Economics Observatory API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20773-7313-0AF9-C48B-ED993DA9C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27" y="2509207"/>
            <a:ext cx="6697302" cy="3004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D8CAC-707E-C7C6-36C7-28DFD32CE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629" y="2509207"/>
            <a:ext cx="2976665" cy="30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63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DC7CF-1A77-C03D-71C5-E6F94882E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7967E-DD9A-7A1D-9E0B-7FA8500C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826" y="2516663"/>
            <a:ext cx="3085393" cy="2989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06E23D-24C0-409B-EA0D-4FDE5034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5" r="23097"/>
          <a:stretch/>
        </p:blipFill>
        <p:spPr>
          <a:xfrm>
            <a:off x="707799" y="2516663"/>
            <a:ext cx="6692355" cy="2989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C932A-5602-FCB5-192B-307422ED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Worked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12D2D5-FC3F-2979-BBE4-477DD4E9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7289"/>
            <a:ext cx="11445948" cy="48299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Edit the URL to draw data from a different country: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765F4C-1219-70BD-A697-414BD955B171}"/>
              </a:ext>
            </a:extLst>
          </p:cNvPr>
          <p:cNvCxnSpPr>
            <a:cxnSpLocks/>
          </p:cNvCxnSpPr>
          <p:nvPr/>
        </p:nvCxnSpPr>
        <p:spPr>
          <a:xfrm flipH="1">
            <a:off x="6184900" y="1665643"/>
            <a:ext cx="1846283" cy="1445857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2251AE-5D09-3378-099E-F7BE28297690}"/>
              </a:ext>
            </a:extLst>
          </p:cNvPr>
          <p:cNvSpPr txBox="1"/>
          <p:nvPr/>
        </p:nvSpPr>
        <p:spPr>
          <a:xfrm>
            <a:off x="7609655" y="1296311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URL tweaked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EAE9E2-1B8B-E0D1-0263-5DE15EA837DD}"/>
              </a:ext>
            </a:extLst>
          </p:cNvPr>
          <p:cNvCxnSpPr>
            <a:cxnSpLocks/>
          </p:cNvCxnSpPr>
          <p:nvPr/>
        </p:nvCxnSpPr>
        <p:spPr>
          <a:xfrm flipH="1">
            <a:off x="10306704" y="1276773"/>
            <a:ext cx="599103" cy="1576079"/>
          </a:xfrm>
          <a:prstGeom prst="straightConnector1">
            <a:avLst/>
          </a:prstGeom>
          <a:ln>
            <a:solidFill>
              <a:srgbClr val="36B7B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58D2CD-91FE-DF93-CD97-535201C64084}"/>
              </a:ext>
            </a:extLst>
          </p:cNvPr>
          <p:cNvSpPr txBox="1"/>
          <p:nvPr/>
        </p:nvSpPr>
        <p:spPr>
          <a:xfrm>
            <a:off x="10074275" y="610519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Chart now shows Indonesian data</a:t>
            </a:r>
          </a:p>
        </p:txBody>
      </p:sp>
    </p:spTree>
    <p:extLst>
      <p:ext uri="{BB962C8B-B14F-4D97-AF65-F5344CB8AC3E}">
        <p14:creationId xmlns:p14="http://schemas.microsoft.com/office/powerpoint/2010/main" val="23127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D646E9-CE53-644F-D102-39EA7AE80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25CF-0352-AFF4-0E49-E7FCF1D5F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054" y="1488317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Lecture 4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data programmatically using scraping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3EED3-A561-0919-B08B-128BE84D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8A317-749B-4872-9D88-959DB0F82CCD}"/>
              </a:ext>
            </a:extLst>
          </p:cNvPr>
          <p:cNvSpPr txBox="1"/>
          <p:nvPr/>
        </p:nvSpPr>
        <p:spPr>
          <a:xfrm>
            <a:off x="107877" y="1283724"/>
            <a:ext cx="8136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Today we have used data from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F5236-9D4F-11EC-6799-80BF3F7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2EF6E-DA88-5061-4B7B-8BE06842F33D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(e.g. Excel, CSV, 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5D239-137F-7447-D0A7-E99D53EC66EE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16984-35F8-29B9-6C27-42F707AE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377D45-15E3-1DF3-5DF8-98327046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D2F889-4174-9DE9-2C3B-11BCD3AFD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C8CCF-7642-28BB-DF0F-AD4E2DB15503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(e.g. ONS, ECO, FRED)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0D03-67D9-0BC4-14FA-F354F6C9A874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But what do we do when the data we want isn’t available?</a:t>
            </a:r>
          </a:p>
        </p:txBody>
      </p:sp>
    </p:spTree>
    <p:extLst>
      <p:ext uri="{BB962C8B-B14F-4D97-AF65-F5344CB8AC3E}">
        <p14:creationId xmlns:p14="http://schemas.microsoft.com/office/powerpoint/2010/main" val="35861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4B1BCC-A90E-4957-8C7D-0153633F146C}"/>
              </a:ext>
            </a:extLst>
          </p:cNvPr>
          <p:cNvSpPr txBox="1">
            <a:spLocks/>
          </p:cNvSpPr>
          <p:nvPr/>
        </p:nvSpPr>
        <p:spPr>
          <a:xfrm>
            <a:off x="107877" y="159105"/>
            <a:ext cx="7978848" cy="869595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Data, so far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1BDD2-1565-0276-6751-6A4D74B27C23}"/>
              </a:ext>
            </a:extLst>
          </p:cNvPr>
          <p:cNvSpPr txBox="1"/>
          <p:nvPr/>
        </p:nvSpPr>
        <p:spPr>
          <a:xfrm>
            <a:off x="199876" y="948241"/>
            <a:ext cx="813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77"/>
              <a:ea typeface="+mn-ea"/>
              <a:cs typeface="Circular Std Book" panose="020B06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What if we want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12937-F760-CF64-7463-E4D64AF3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D580C-6F54-26FE-52DB-61B0597550D2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Data from Wikipedia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3EA8C-A049-C984-8913-92BF3F8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A85460-F9B1-19BC-2114-192C04226E7D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News and Media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D5C9-12B1-D198-5C5D-2379C283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3417F0-EC64-A19A-1D75-5660569971EF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Prices from Supermarkets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0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the HTML source.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Easy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static HTML pages.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bit more </a:t>
            </a: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difficult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Can be automated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CAPTCHA. Impersonating 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human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user. Zombie browser.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Hard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Only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zombie browser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works, and only in some cases.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ED298-D2B1-D09B-A05B-A38114CD9DDD}"/>
              </a:ext>
            </a:extLst>
          </p:cNvPr>
          <p:cNvSpPr txBox="1"/>
          <p:nvPr/>
        </p:nvSpPr>
        <p:spPr>
          <a:xfrm>
            <a:off x="584127" y="6210144"/>
            <a:ext cx="934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ABD79-7FCF-8C8D-A5C2-5050A55B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2438217"/>
            <a:ext cx="4649643" cy="231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0159D-7B47-C870-A96B-9AA6B13C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3695"/>
            <a:ext cx="4201391" cy="2783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8B46B4-DE1F-3ED7-0E78-2853AC0C3F40}"/>
              </a:ext>
            </a:extLst>
          </p:cNvPr>
          <p:cNvSpPr txBox="1"/>
          <p:nvPr/>
        </p:nvSpPr>
        <p:spPr>
          <a:xfrm>
            <a:off x="72736" y="2034418"/>
            <a:ext cx="433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We started today by writing HTML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D823E-053B-6A28-D476-5A8D6CBFC1D3}"/>
              </a:ext>
            </a:extLst>
          </p:cNvPr>
          <p:cNvSpPr txBox="1"/>
          <p:nvPr/>
        </p:nvSpPr>
        <p:spPr>
          <a:xfrm>
            <a:off x="6688281" y="4986813"/>
            <a:ext cx="433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77"/>
                <a:ea typeface="+mn-ea"/>
                <a:cs typeface="Circular Std Book" panose="020B0604020101020102" pitchFamily="34" charset="77"/>
              </a:rPr>
              <a:t>We’ll end it by reading HTML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89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Inspect-Element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32168"/>
            <a:ext cx="11445948" cy="470034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Our most important tool is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Chrome, Right-click or Ctrl. Click and select ‘Inspect’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26131765-880C-7DD8-2126-6EBFC04B6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3" y="2015885"/>
            <a:ext cx="3600316" cy="353290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D92EE2B-6F85-DD57-BAC1-CF89DDCBF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49" y="1896813"/>
            <a:ext cx="4255855" cy="38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Parsing HTML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Overview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Determine how data is defined in HTML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(inspect element)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Parse the HTML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(Beautiful Soup)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Clean the data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(Pandas)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Visualise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(Vega-lite)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2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054" y="1488317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Lecture 4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 using APIs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53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Example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scrape ECO headlines and tag-lines by ‘parsing’ the HTML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879B8-BC44-808E-3E2C-39CE8997A082}"/>
              </a:ext>
            </a:extLst>
          </p:cNvPr>
          <p:cNvGrpSpPr/>
          <p:nvPr/>
        </p:nvGrpSpPr>
        <p:grpSpPr>
          <a:xfrm>
            <a:off x="5675227" y="3390372"/>
            <a:ext cx="4730662" cy="2759707"/>
            <a:chOff x="813296" y="2542698"/>
            <a:chExt cx="4730662" cy="2759707"/>
          </a:xfrm>
        </p:grpSpPr>
        <p:pic>
          <p:nvPicPr>
            <p:cNvPr id="5" name="Picture 4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F5AF4278-C5D9-6630-D784-2075A9AD5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12"/>
            <a:stretch/>
          </p:blipFill>
          <p:spPr>
            <a:xfrm>
              <a:off x="813296" y="2542698"/>
              <a:ext cx="4728860" cy="217229"/>
            </a:xfrm>
            <a:prstGeom prst="rect">
              <a:avLst/>
            </a:prstGeom>
          </p:spPr>
        </p:pic>
        <p:pic>
          <p:nvPicPr>
            <p:cNvPr id="9" name="Picture 8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6A9827DE-FF0E-AF77-AF23-6C09CED8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4"/>
            <a:stretch/>
          </p:blipFill>
          <p:spPr>
            <a:xfrm>
              <a:off x="813296" y="2759927"/>
              <a:ext cx="4730662" cy="254247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A5BC-7430-FE0B-1025-EF7DEA39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1" y="3418466"/>
            <a:ext cx="3690543" cy="27316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D7EE896-30C9-B9B7-9B1E-2E82A3D3711B}"/>
              </a:ext>
            </a:extLst>
          </p:cNvPr>
          <p:cNvSpPr/>
          <p:nvPr/>
        </p:nvSpPr>
        <p:spPr>
          <a:xfrm>
            <a:off x="4784174" y="454743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04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Inspect-Element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7003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determine how the target data is defined using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see titles have a 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AE1-C531-62F0-B5BE-177FB691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15" y="2617748"/>
            <a:ext cx="7772400" cy="3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Parse the HTML</a:t>
            </a:r>
            <a:endParaRPr lang="en-GB" sz="5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C998A1-00BB-7D4E-755E-57B1787F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17576"/>
            <a:ext cx="1160787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We’ll use use a Python module, 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, to interpret the HTML.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For example, we can look for every title by searching for: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class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-item-title”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 </a:t>
            </a:r>
          </a:p>
          <a:p>
            <a:pPr marL="0" indent="0" algn="ctr">
              <a:buNone/>
            </a:pP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soup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class_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home__blocks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-item-title"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53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CF0494-4933-8FBF-A049-E0551631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F8E9-0AFD-B6D2-560D-9592D8B1A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992" y="930859"/>
            <a:ext cx="9144000" cy="1457551"/>
          </a:xfrm>
        </p:spPr>
        <p:txBody>
          <a:bodyPr>
            <a:no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more advanced scraper</a:t>
            </a:r>
            <a:b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sz="5400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F264-5B09-D064-B95D-1C68E799A5EC}"/>
              </a:ext>
            </a:extLst>
          </p:cNvPr>
          <p:cNvSpPr txBox="1"/>
          <p:nvPr/>
        </p:nvSpPr>
        <p:spPr>
          <a:xfrm>
            <a:off x="812992" y="1659635"/>
            <a:ext cx="103975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 this bonus practical session, we will use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Google 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Colab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to use scrape data from the Economics Observatory website using Python. Again, we can also embed a chart displaying the scraped data into your website, using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VS Code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and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GitHub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Work through the following guided notebook: “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s5_Scraping.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ipynb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” (open in Google 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Colab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1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this session we have tried basic data scraping with </a:t>
            </a:r>
            <a:r>
              <a:rPr lang="en-GB" dirty="0" err="1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BeautifulSoup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There’s still much more to learn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Choose your own projects (how can you make your job easier?)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bigger projects (scrape 100 pages, not just 1)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Try advanced tools (e.g.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Selenium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Learn more, responsibly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Rate-limiting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avoid making too many requests at once</a:t>
            </a:r>
            <a:endParaRPr lang="en-GB" b="1" i="0" u="none" strike="noStrike" dirty="0">
              <a:solidFill>
                <a:srgbClr val="36B7B4"/>
              </a:solidFill>
              <a:effectLst/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Ethics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 Ensure your scraping activities do not harm the website's operation</a:t>
            </a:r>
          </a:p>
          <a:p>
            <a:pPr>
              <a:lnSpc>
                <a:spcPct val="150000"/>
              </a:lnSpc>
            </a:pPr>
            <a:r>
              <a:rPr lang="en-GB" b="1" i="0" u="none" strike="noStrike" dirty="0">
                <a:solidFill>
                  <a:srgbClr val="36B7B4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Data Privacy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: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Circular Std Book" panose="020B0604020101020102" pitchFamily="34" charset="77"/>
                <a:cs typeface="Circular Std Book" panose="020B0604020101020102" pitchFamily="34" charset="77"/>
              </a:rPr>
              <a:t>Be mindful of personal data collection. Comply with relevant data protection laws (like GDPR).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77"/>
              <a:cs typeface="Circular Std Boo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54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1D6F0-1FDB-6A7F-4008-3DA84CD7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B381-9B48-0C63-BE4F-EA197D00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Workshop 4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4AD1C-F908-61B6-DD09-6DFD9B7F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FDB105-C73D-A755-6D7D-7D04505099A2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9658174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Code-along and automated d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ata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access</a:t>
            </a:r>
            <a:endParaRPr kumimoji="0" lang="en-GB" sz="6000" b="0" i="1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25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1B833A-77C6-AB53-99A4-9E0028D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55DF-8503-0FD4-EF97-5E8C9C0F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80" y="1200219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Workshop 4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 programmatically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0DFFF-6448-35C1-6DE2-B899183E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662796-886B-9609-2483-848B0EE8C065}"/>
              </a:ext>
            </a:extLst>
          </p:cNvPr>
          <p:cNvSpPr txBox="1">
            <a:spLocks/>
          </p:cNvSpPr>
          <p:nvPr/>
        </p:nvSpPr>
        <p:spPr>
          <a:xfrm>
            <a:off x="798580" y="3408007"/>
            <a:ext cx="8183495" cy="18544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https://</a:t>
            </a:r>
            <a:r>
              <a:rPr kumimoji="0" lang="en-GB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economicsobservatory.com</a:t>
            </a:r>
            <a:r>
              <a:rPr kumimoji="0" lang="en-GB" sz="36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/modern-data-visualisation</a:t>
            </a:r>
          </a:p>
        </p:txBody>
      </p:sp>
    </p:spTree>
    <p:extLst>
      <p:ext uri="{BB962C8B-B14F-4D97-AF65-F5344CB8AC3E}">
        <p14:creationId xmlns:p14="http://schemas.microsoft.com/office/powerpoint/2010/main" val="217692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648" y="1533378"/>
            <a:ext cx="5162173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</a:t>
            </a:r>
            <a:r>
              <a:rPr lang="en-GB" sz="67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67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E9D3-97EB-2B4B-3BA7-FED730D27B2E}"/>
              </a:ext>
            </a:extLst>
          </p:cNvPr>
          <p:cNvSpPr txBox="1"/>
          <p:nvPr/>
        </p:nvSpPr>
        <p:spPr>
          <a:xfrm>
            <a:off x="756137" y="1990578"/>
            <a:ext cx="982276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In this third practical session, we will be using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Google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Colab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Quick introduction to loops.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Using a loop with an API to create multiple charts.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Pick you best chart and embed in your site.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90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C1FCD6-C7B2-9AD9-AB14-1FF5827F1F1F}"/>
              </a:ext>
            </a:extLst>
          </p:cNvPr>
          <p:cNvSpPr txBox="1"/>
          <p:nvPr/>
        </p:nvSpPr>
        <p:spPr>
          <a:xfrm>
            <a:off x="3744569" y="3045551"/>
            <a:ext cx="6097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Extra slides: Background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01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</a:t>
            </a:r>
            <a:r>
              <a:rPr lang="en-GB" sz="72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29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054" y="1488317"/>
            <a:ext cx="9658174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Background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8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similarity of programming languages</a:t>
            </a:r>
            <a:endParaRPr lang="en-GB" i="1" dirty="0">
              <a:solidFill>
                <a:srgbClr val="36B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23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Five?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00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How many languages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j-ea"/>
                <a:cs typeface="Circular Std Book" panose="020B0604020101020102" pitchFamily="34" charset="0"/>
              </a:rPr>
              <a:t>?</a:t>
            </a:r>
          </a:p>
          <a:p>
            <a:pPr marL="0" marR="0" lvl="0" indent="0" algn="l" defTabSz="9143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36B7B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Three?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36B7B4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25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an API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665643"/>
            <a:ext cx="11445948" cy="46625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pplication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rogramming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nterface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API is software—an intermediary that helps two applications to talk to each other.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They are </a:t>
            </a:r>
            <a:r>
              <a:rPr lang="en-GB" sz="2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everywhere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:</a:t>
            </a:r>
            <a:r>
              <a:rPr lang="en-GB" sz="2400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each time you use an app like Facebook or Instagram, send an instant message, or check your weather app on your phone, you are using an API (example: </a:t>
            </a:r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Watch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APIs are extremely useful to data scientists because they provide a way to share/access data</a:t>
            </a:r>
          </a:p>
        </p:txBody>
      </p:sp>
    </p:spTree>
    <p:extLst>
      <p:ext uri="{BB962C8B-B14F-4D97-AF65-F5344CB8AC3E}">
        <p14:creationId xmlns:p14="http://schemas.microsoft.com/office/powerpoint/2010/main" val="263140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API guidance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99942"/>
            <a:ext cx="11445948" cy="48299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They all look different but have a similar set up.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base url: e.g. </a:t>
            </a:r>
            <a:r>
              <a:rPr lang="en-GB" sz="2400" b="1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endParaRPr lang="en-GB" sz="2400" b="1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series of options you can choose</a:t>
            </a:r>
            <a:r>
              <a:rPr lang="en-GB" sz="2400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GB" sz="24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u="sng" dirty="0" err="1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time_start</a:t>
            </a:r>
            <a:r>
              <a:rPr lang="en-GB" sz="2400" u="sng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 a request for your API key: </a:t>
            </a:r>
            <a:r>
              <a:rPr lang="en-GB" sz="2400" dirty="0" err="1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api_key</a:t>
            </a:r>
            <a:r>
              <a:rPr lang="en-GB" sz="2400" dirty="0">
                <a:solidFill>
                  <a:srgbClr val="36B7B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Often, when the API requires more information/choices from you, a series of </a:t>
            </a:r>
            <a:r>
              <a:rPr lang="en-GB" sz="2400" dirty="0">
                <a:solidFill>
                  <a:srgbClr val="FF0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&amp;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symbols. An 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20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https://api.stlouisfed.org/fred/series/observations?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series_id=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UNRATE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api_key=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22ee7a76e736e32f54f5df0a7171538d</a:t>
            </a:r>
            <a:r>
              <a:rPr lang="en-GB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GB" sz="2000" dirty="0">
                <a:solidFill>
                  <a:srgbClr val="36B7B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file_type=</a:t>
            </a:r>
            <a:r>
              <a:rPr lang="en-GB" sz="2000" dirty="0">
                <a:solidFill>
                  <a:srgbClr val="F4C2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endParaRPr lang="en-GB" sz="2000" dirty="0">
              <a:solidFill>
                <a:srgbClr val="F4C2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0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ECO API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77629"/>
            <a:ext cx="11445948" cy="48299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have made ours as simple as possible.</a:t>
            </a:r>
          </a:p>
          <a:p>
            <a:pPr lvl="1">
              <a:lnSpc>
                <a:spcPct val="150000"/>
              </a:lnSpc>
            </a:pPr>
            <a:r>
              <a:rPr lang="en-GB" sz="160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https://api.economicsobservatory.com/{COUNTRY}/{SERIES}</a:t>
            </a:r>
            <a:r>
              <a:rPr lang="en-GB" sz="160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just need to add the country (e.g. GBR) and the series (e.g. INFL). </a:t>
            </a:r>
          </a:p>
          <a:p>
            <a:pPr lvl="1">
              <a:lnSpc>
                <a:spcPct val="150000"/>
              </a:lnSpc>
            </a:pPr>
            <a:r>
              <a:rPr lang="en-GB" sz="160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https://api.economicsobservatory.com/GBR/</a:t>
            </a:r>
            <a:r>
              <a:rPr lang="en-GB" sz="160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INFL</a:t>
            </a:r>
            <a:r>
              <a:rPr lang="en-GB" sz="160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 </a:t>
            </a:r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To get US growth data all you do is change a few letters:</a:t>
            </a:r>
          </a:p>
          <a:p>
            <a:pPr lvl="1">
              <a:lnSpc>
                <a:spcPct val="150000"/>
              </a:lnSpc>
            </a:pPr>
            <a:r>
              <a:rPr lang="en-GB" sz="160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https://api.economicsobservatory.com/USA/</a:t>
            </a:r>
            <a:r>
              <a:rPr lang="en-GB" sz="1600" u="sng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GROW</a:t>
            </a:r>
            <a:r>
              <a:rPr lang="en-GB" sz="160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ea typeface="Calibri" panose="020F0502020204030204" pitchFamily="34" charset="0"/>
                <a:cs typeface="Circular Std Book" panose="020B0604020101020102" pitchFamily="34" charset="0"/>
              </a:rPr>
              <a:t> </a:t>
            </a:r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4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EBEAFF-3A75-47F5-A53C-CEB0A373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4" y="317634"/>
            <a:ext cx="6509800" cy="6073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8C422-2241-4F01-AED8-7FC27C065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857" y="2696927"/>
            <a:ext cx="3895725" cy="809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5F1A5-9EA4-45BD-827E-27105DE57F1E}"/>
              </a:ext>
            </a:extLst>
          </p:cNvPr>
          <p:cNvSpPr txBox="1"/>
          <p:nvPr/>
        </p:nvSpPr>
        <p:spPr>
          <a:xfrm>
            <a:off x="7622857" y="1254311"/>
            <a:ext cx="28301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Raw JSON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Circular Std Book" panose="020B0604020101020102" pitchFamily="34" charset="0"/>
              <a:ea typeface="+mn-ea"/>
              <a:cs typeface="Circular Std Book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Circular Std Book" panose="020B0604020101020102" pitchFamily="34" charset="0"/>
                <a:ea typeface="+mn-ea"/>
                <a:cs typeface="Circular Std Book" panose="020B0604020101020102" pitchFamily="34" charset="0"/>
              </a:rPr>
              <a:t>Download a JSON formatter plug in for your browser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63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D2F68-BFF1-4B89-A065-190E33F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1" y="257416"/>
            <a:ext cx="6445919" cy="63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28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6900E9-E04E-4D3E-B64D-04FE5031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3" y="848628"/>
            <a:ext cx="11144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1090</Words>
  <Application>Microsoft Office PowerPoint</Application>
  <PresentationFormat>Widescreen</PresentationFormat>
  <Paragraphs>146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Circular Std Book</vt:lpstr>
      <vt:lpstr>Menlo</vt:lpstr>
      <vt:lpstr>Times New Roman</vt:lpstr>
      <vt:lpstr>Office Theme</vt:lpstr>
      <vt:lpstr>5_Custom Design</vt:lpstr>
      <vt:lpstr>1_Office Theme</vt:lpstr>
      <vt:lpstr>PowerPoint Presentation</vt:lpstr>
      <vt:lpstr>Lecture 4. Accessing data programmatically using APIs</vt:lpstr>
      <vt:lpstr>APIs.</vt:lpstr>
      <vt:lpstr>What is an API?</vt:lpstr>
      <vt:lpstr>API guidance.</vt:lpstr>
      <vt:lpstr>ECO API.</vt:lpstr>
      <vt:lpstr>PowerPoint Presentation</vt:lpstr>
      <vt:lpstr>PowerPoint Presentation</vt:lpstr>
      <vt:lpstr>PowerPoint Presentation</vt:lpstr>
      <vt:lpstr>Worked example.</vt:lpstr>
      <vt:lpstr>Worked example.</vt:lpstr>
      <vt:lpstr>Lecture 4. Getting data programmatically using scraping</vt:lpstr>
      <vt:lpstr>PowerPoint Presentation</vt:lpstr>
      <vt:lpstr>PowerPoint Presentation</vt:lpstr>
      <vt:lpstr>Scraping.</vt:lpstr>
      <vt:lpstr>Parsing HTML.</vt:lpstr>
      <vt:lpstr>Using Inspect-Element.</vt:lpstr>
      <vt:lpstr>Parsing HTML.</vt:lpstr>
      <vt:lpstr>Overview.</vt:lpstr>
      <vt:lpstr>An Example.</vt:lpstr>
      <vt:lpstr>Using Inspect-Element.</vt:lpstr>
      <vt:lpstr>Parse the HTML</vt:lpstr>
      <vt:lpstr>Code-along. A more advanced scraper </vt:lpstr>
      <vt:lpstr>Learn more.</vt:lpstr>
      <vt:lpstr>Learn more, responsibly.</vt:lpstr>
      <vt:lpstr>Workshop 4. Accessing data programmatically</vt:lpstr>
      <vt:lpstr>Workshop 4. Accessing data programmatically</vt:lpstr>
      <vt:lpstr>Code-along. </vt:lpstr>
      <vt:lpstr>PowerPoint Presentation</vt:lpstr>
      <vt:lpstr>Background. The similarity of programming languages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 CSALA</cp:lastModifiedBy>
  <cp:revision>101</cp:revision>
  <dcterms:created xsi:type="dcterms:W3CDTF">2021-07-20T09:12:48Z</dcterms:created>
  <dcterms:modified xsi:type="dcterms:W3CDTF">2024-10-14T05:49:52Z</dcterms:modified>
</cp:coreProperties>
</file>